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64" r:id="rId4"/>
    <p:sldId id="259" r:id="rId5"/>
    <p:sldId id="260" r:id="rId6"/>
    <p:sldId id="265" r:id="rId7"/>
    <p:sldId id="266" r:id="rId8"/>
    <p:sldId id="261"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4"/>
  </p:normalViewPr>
  <p:slideViewPr>
    <p:cSldViewPr snapToGrid="0" snapToObjects="1">
      <p:cViewPr>
        <p:scale>
          <a:sx n="108" d="100"/>
          <a:sy n="108" d="100"/>
        </p:scale>
        <p:origin x="200"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ED16E-FBC3-F54D-9228-D527F18B9DE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F68FEA4-5475-3C44-9068-515AF89B8C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94D0DB-F1ED-2D48-B790-61A92A4C5CE7}"/>
              </a:ext>
            </a:extLst>
          </p:cNvPr>
          <p:cNvSpPr>
            <a:spLocks noGrp="1"/>
          </p:cNvSpPr>
          <p:nvPr>
            <p:ph type="dt" sz="half" idx="10"/>
          </p:nvPr>
        </p:nvSpPr>
        <p:spPr/>
        <p:txBody>
          <a:bodyPr/>
          <a:lstStyle/>
          <a:p>
            <a:fld id="{84F3E608-F6A0-6547-9BC8-A3923A19229A}" type="datetimeFigureOut">
              <a:t>11/16/18</a:t>
            </a:fld>
            <a:endParaRPr lang="en-US"/>
          </a:p>
        </p:txBody>
      </p:sp>
      <p:sp>
        <p:nvSpPr>
          <p:cNvPr id="5" name="Footer Placeholder 4">
            <a:extLst>
              <a:ext uri="{FF2B5EF4-FFF2-40B4-BE49-F238E27FC236}">
                <a16:creationId xmlns:a16="http://schemas.microsoft.com/office/drawing/2014/main" id="{C4713415-B583-1E43-985E-E530F2EAD8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62A3E3-A43F-0842-B3FC-B04BDD8DCDFE}"/>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16549641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E210A-E31A-3C40-A9F4-5C953D339D3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3270F4-6763-1847-AF8E-2EDD4ED3756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2CB686-E126-9447-A268-1E51DFF75409}"/>
              </a:ext>
            </a:extLst>
          </p:cNvPr>
          <p:cNvSpPr>
            <a:spLocks noGrp="1"/>
          </p:cNvSpPr>
          <p:nvPr>
            <p:ph type="dt" sz="half" idx="10"/>
          </p:nvPr>
        </p:nvSpPr>
        <p:spPr/>
        <p:txBody>
          <a:bodyPr/>
          <a:lstStyle/>
          <a:p>
            <a:fld id="{84F3E608-F6A0-6547-9BC8-A3923A19229A}" type="datetimeFigureOut">
              <a:t>11/16/18</a:t>
            </a:fld>
            <a:endParaRPr lang="en-US"/>
          </a:p>
        </p:txBody>
      </p:sp>
      <p:sp>
        <p:nvSpPr>
          <p:cNvPr id="5" name="Footer Placeholder 4">
            <a:extLst>
              <a:ext uri="{FF2B5EF4-FFF2-40B4-BE49-F238E27FC236}">
                <a16:creationId xmlns:a16="http://schemas.microsoft.com/office/drawing/2014/main" id="{F5F1B8A6-A05E-DE4E-B23E-0CF30730F6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0A7343-890E-9D42-A1FA-22E672A898DA}"/>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3768943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84162A-AAB4-7A43-9ACF-DE69233928F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7E3CD1-300D-9E4C-9531-089250CB131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D6AC2A-68EF-3D4B-A85D-9A917669AF01}"/>
              </a:ext>
            </a:extLst>
          </p:cNvPr>
          <p:cNvSpPr>
            <a:spLocks noGrp="1"/>
          </p:cNvSpPr>
          <p:nvPr>
            <p:ph type="dt" sz="half" idx="10"/>
          </p:nvPr>
        </p:nvSpPr>
        <p:spPr/>
        <p:txBody>
          <a:bodyPr/>
          <a:lstStyle/>
          <a:p>
            <a:fld id="{84F3E608-F6A0-6547-9BC8-A3923A19229A}" type="datetimeFigureOut">
              <a:t>11/16/18</a:t>
            </a:fld>
            <a:endParaRPr lang="en-US"/>
          </a:p>
        </p:txBody>
      </p:sp>
      <p:sp>
        <p:nvSpPr>
          <p:cNvPr id="5" name="Footer Placeholder 4">
            <a:extLst>
              <a:ext uri="{FF2B5EF4-FFF2-40B4-BE49-F238E27FC236}">
                <a16:creationId xmlns:a16="http://schemas.microsoft.com/office/drawing/2014/main" id="{75F1C609-2B39-124D-8A37-24BCC2336A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E99E26-1E99-EB41-8A18-52D816D795C6}"/>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1822915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10FCF-FFB3-694A-8B6D-34B25D3FD6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8EB820-EFD0-B34E-A5E6-9F40A5D6A9F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B441D1-06BA-AD4D-A650-F416B1BAE7F1}"/>
              </a:ext>
            </a:extLst>
          </p:cNvPr>
          <p:cNvSpPr>
            <a:spLocks noGrp="1"/>
          </p:cNvSpPr>
          <p:nvPr>
            <p:ph type="dt" sz="half" idx="10"/>
          </p:nvPr>
        </p:nvSpPr>
        <p:spPr/>
        <p:txBody>
          <a:bodyPr/>
          <a:lstStyle/>
          <a:p>
            <a:fld id="{84F3E608-F6A0-6547-9BC8-A3923A19229A}" type="datetimeFigureOut">
              <a:t>11/16/18</a:t>
            </a:fld>
            <a:endParaRPr lang="en-US"/>
          </a:p>
        </p:txBody>
      </p:sp>
      <p:sp>
        <p:nvSpPr>
          <p:cNvPr id="5" name="Footer Placeholder 4">
            <a:extLst>
              <a:ext uri="{FF2B5EF4-FFF2-40B4-BE49-F238E27FC236}">
                <a16:creationId xmlns:a16="http://schemas.microsoft.com/office/drawing/2014/main" id="{FAA40F67-0262-A449-B258-9689B078C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41E898-30F1-604D-AC06-59218E279078}"/>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1701774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269ED-7B20-3D4A-8BA2-3DB7402F6AF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7A6CAF4-370C-BF4C-B667-18A94D9272C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3913F19-FD24-6449-B8E0-DDCD5B250DAD}"/>
              </a:ext>
            </a:extLst>
          </p:cNvPr>
          <p:cNvSpPr>
            <a:spLocks noGrp="1"/>
          </p:cNvSpPr>
          <p:nvPr>
            <p:ph type="dt" sz="half" idx="10"/>
          </p:nvPr>
        </p:nvSpPr>
        <p:spPr/>
        <p:txBody>
          <a:bodyPr/>
          <a:lstStyle/>
          <a:p>
            <a:fld id="{84F3E608-F6A0-6547-9BC8-A3923A19229A}" type="datetimeFigureOut">
              <a:t>11/16/18</a:t>
            </a:fld>
            <a:endParaRPr lang="en-US"/>
          </a:p>
        </p:txBody>
      </p:sp>
      <p:sp>
        <p:nvSpPr>
          <p:cNvPr id="5" name="Footer Placeholder 4">
            <a:extLst>
              <a:ext uri="{FF2B5EF4-FFF2-40B4-BE49-F238E27FC236}">
                <a16:creationId xmlns:a16="http://schemas.microsoft.com/office/drawing/2014/main" id="{615066CE-B392-CA40-AC6B-C821D172E9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411F76-D5B2-8E41-94E5-BCBC95AEA3CE}"/>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854162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6D19C-D288-D448-9474-7E795E73887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EE7136-7498-9E4C-BADE-CC68F38A0BA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C207F2A-E8B8-3F45-B0F9-F80A3BC4323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CCD2262-C9B5-4842-93EA-EE9C43D50C39}"/>
              </a:ext>
            </a:extLst>
          </p:cNvPr>
          <p:cNvSpPr>
            <a:spLocks noGrp="1"/>
          </p:cNvSpPr>
          <p:nvPr>
            <p:ph type="dt" sz="half" idx="10"/>
          </p:nvPr>
        </p:nvSpPr>
        <p:spPr/>
        <p:txBody>
          <a:bodyPr/>
          <a:lstStyle/>
          <a:p>
            <a:fld id="{84F3E608-F6A0-6547-9BC8-A3923A19229A}" type="datetimeFigureOut">
              <a:t>11/16/18</a:t>
            </a:fld>
            <a:endParaRPr lang="en-US"/>
          </a:p>
        </p:txBody>
      </p:sp>
      <p:sp>
        <p:nvSpPr>
          <p:cNvPr id="6" name="Footer Placeholder 5">
            <a:extLst>
              <a:ext uri="{FF2B5EF4-FFF2-40B4-BE49-F238E27FC236}">
                <a16:creationId xmlns:a16="http://schemas.microsoft.com/office/drawing/2014/main" id="{BF5B4CBE-05EC-024B-8CFA-F23457D5B3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9E106D-5D1C-A44D-B534-57448B3DC3C1}"/>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6587055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EB363-E36F-3F4A-B40B-5E7EBA00E50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91F055D-51A9-7848-981B-C5BF9B6377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3CDAE98-5F08-8F40-ACB1-9B469F0BE43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3CE0D48-E736-1A49-9BC6-CE2B654DC44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4BC5A36-E44C-C344-8D5A-EB73A507C19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1F11AD-6ADA-AE40-B59E-9523A034D303}"/>
              </a:ext>
            </a:extLst>
          </p:cNvPr>
          <p:cNvSpPr>
            <a:spLocks noGrp="1"/>
          </p:cNvSpPr>
          <p:nvPr>
            <p:ph type="dt" sz="half" idx="10"/>
          </p:nvPr>
        </p:nvSpPr>
        <p:spPr/>
        <p:txBody>
          <a:bodyPr/>
          <a:lstStyle/>
          <a:p>
            <a:fld id="{84F3E608-F6A0-6547-9BC8-A3923A19229A}" type="datetimeFigureOut">
              <a:t>11/16/18</a:t>
            </a:fld>
            <a:endParaRPr lang="en-US"/>
          </a:p>
        </p:txBody>
      </p:sp>
      <p:sp>
        <p:nvSpPr>
          <p:cNvPr id="8" name="Footer Placeholder 7">
            <a:extLst>
              <a:ext uri="{FF2B5EF4-FFF2-40B4-BE49-F238E27FC236}">
                <a16:creationId xmlns:a16="http://schemas.microsoft.com/office/drawing/2014/main" id="{3B95A92E-672B-F341-AB16-15364254A8B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7CF373-8C5E-1B43-B039-728D99E0CEFC}"/>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2241702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537F3-9AF9-4141-9DF2-152D94DA9B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4A23AB3-1A73-5944-B689-0B4F3CAFF46E}"/>
              </a:ext>
            </a:extLst>
          </p:cNvPr>
          <p:cNvSpPr>
            <a:spLocks noGrp="1"/>
          </p:cNvSpPr>
          <p:nvPr>
            <p:ph type="dt" sz="half" idx="10"/>
          </p:nvPr>
        </p:nvSpPr>
        <p:spPr/>
        <p:txBody>
          <a:bodyPr/>
          <a:lstStyle/>
          <a:p>
            <a:fld id="{84F3E608-F6A0-6547-9BC8-A3923A19229A}" type="datetimeFigureOut">
              <a:t>11/16/18</a:t>
            </a:fld>
            <a:endParaRPr lang="en-US"/>
          </a:p>
        </p:txBody>
      </p:sp>
      <p:sp>
        <p:nvSpPr>
          <p:cNvPr id="4" name="Footer Placeholder 3">
            <a:extLst>
              <a:ext uri="{FF2B5EF4-FFF2-40B4-BE49-F238E27FC236}">
                <a16:creationId xmlns:a16="http://schemas.microsoft.com/office/drawing/2014/main" id="{DD9F7F4C-C6A8-4942-BC96-979E38AA3DD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BDC5B9-5BF8-5840-BEF0-80E8987DAE6A}"/>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1266560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1169FB-2103-8344-A678-1261F0A55941}"/>
              </a:ext>
            </a:extLst>
          </p:cNvPr>
          <p:cNvSpPr>
            <a:spLocks noGrp="1"/>
          </p:cNvSpPr>
          <p:nvPr>
            <p:ph type="dt" sz="half" idx="10"/>
          </p:nvPr>
        </p:nvSpPr>
        <p:spPr/>
        <p:txBody>
          <a:bodyPr/>
          <a:lstStyle/>
          <a:p>
            <a:fld id="{84F3E608-F6A0-6547-9BC8-A3923A19229A}" type="datetimeFigureOut">
              <a:t>11/16/18</a:t>
            </a:fld>
            <a:endParaRPr lang="en-US"/>
          </a:p>
        </p:txBody>
      </p:sp>
      <p:sp>
        <p:nvSpPr>
          <p:cNvPr id="3" name="Footer Placeholder 2">
            <a:extLst>
              <a:ext uri="{FF2B5EF4-FFF2-40B4-BE49-F238E27FC236}">
                <a16:creationId xmlns:a16="http://schemas.microsoft.com/office/drawing/2014/main" id="{814B9027-8147-AC45-B546-E136560D0E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963B03-DC06-944A-8258-C82973A14321}"/>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2022685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7940A-CAB4-F443-9F28-9A303E168D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331F05-69EA-AC4E-A59D-D59D356F35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6FF940-6D20-8247-9ECE-5613C46E38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A9029B6-FAF2-8545-A100-5D1772203AB6}"/>
              </a:ext>
            </a:extLst>
          </p:cNvPr>
          <p:cNvSpPr>
            <a:spLocks noGrp="1"/>
          </p:cNvSpPr>
          <p:nvPr>
            <p:ph type="dt" sz="half" idx="10"/>
          </p:nvPr>
        </p:nvSpPr>
        <p:spPr/>
        <p:txBody>
          <a:bodyPr/>
          <a:lstStyle/>
          <a:p>
            <a:fld id="{84F3E608-F6A0-6547-9BC8-A3923A19229A}" type="datetimeFigureOut">
              <a:t>11/16/18</a:t>
            </a:fld>
            <a:endParaRPr lang="en-US"/>
          </a:p>
        </p:txBody>
      </p:sp>
      <p:sp>
        <p:nvSpPr>
          <p:cNvPr id="6" name="Footer Placeholder 5">
            <a:extLst>
              <a:ext uri="{FF2B5EF4-FFF2-40B4-BE49-F238E27FC236}">
                <a16:creationId xmlns:a16="http://schemas.microsoft.com/office/drawing/2014/main" id="{59F86B6A-9B43-AA47-90FC-19E8CEEF83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520FD4-CC54-6841-8262-8FF794C21C00}"/>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28368383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E050D-DCBA-094F-8A01-50CD223079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93DB0F-A727-9D4B-873A-915A3CE2205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412D6BC-F676-5441-8082-8E72E14DA4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C0BEF15-2C09-1641-B0B3-274A1B8E46B8}"/>
              </a:ext>
            </a:extLst>
          </p:cNvPr>
          <p:cNvSpPr>
            <a:spLocks noGrp="1"/>
          </p:cNvSpPr>
          <p:nvPr>
            <p:ph type="dt" sz="half" idx="10"/>
          </p:nvPr>
        </p:nvSpPr>
        <p:spPr/>
        <p:txBody>
          <a:bodyPr/>
          <a:lstStyle/>
          <a:p>
            <a:fld id="{84F3E608-F6A0-6547-9BC8-A3923A19229A}" type="datetimeFigureOut">
              <a:t>11/16/18</a:t>
            </a:fld>
            <a:endParaRPr lang="en-US"/>
          </a:p>
        </p:txBody>
      </p:sp>
      <p:sp>
        <p:nvSpPr>
          <p:cNvPr id="6" name="Footer Placeholder 5">
            <a:extLst>
              <a:ext uri="{FF2B5EF4-FFF2-40B4-BE49-F238E27FC236}">
                <a16:creationId xmlns:a16="http://schemas.microsoft.com/office/drawing/2014/main" id="{742A8EB1-BE8A-0F48-92C5-13C0D76819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E1EDEC-8FF4-B240-B173-A3D22C4FD040}"/>
              </a:ext>
            </a:extLst>
          </p:cNvPr>
          <p:cNvSpPr>
            <a:spLocks noGrp="1"/>
          </p:cNvSpPr>
          <p:nvPr>
            <p:ph type="sldNum" sz="quarter" idx="12"/>
          </p:nvPr>
        </p:nvSpPr>
        <p:spPr/>
        <p:txBody>
          <a:bodyPr/>
          <a:lstStyle/>
          <a:p>
            <a:fld id="{37AC6834-933F-9A44-B844-47FAC09B2424}" type="slidenum">
              <a:t>‹#›</a:t>
            </a:fld>
            <a:endParaRPr lang="en-US"/>
          </a:p>
        </p:txBody>
      </p:sp>
    </p:spTree>
    <p:extLst>
      <p:ext uri="{BB962C8B-B14F-4D97-AF65-F5344CB8AC3E}">
        <p14:creationId xmlns:p14="http://schemas.microsoft.com/office/powerpoint/2010/main" val="2414609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7174D4-57AD-DD44-AC08-F032D36980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F5A459-71A5-FE48-BB6B-13E9D9FBB5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47DAF6-3098-4146-85CC-A8A62C210C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F3E608-F6A0-6547-9BC8-A3923A19229A}" type="datetimeFigureOut">
              <a:t>11/16/18</a:t>
            </a:fld>
            <a:endParaRPr lang="en-US"/>
          </a:p>
        </p:txBody>
      </p:sp>
      <p:sp>
        <p:nvSpPr>
          <p:cNvPr id="5" name="Footer Placeholder 4">
            <a:extLst>
              <a:ext uri="{FF2B5EF4-FFF2-40B4-BE49-F238E27FC236}">
                <a16:creationId xmlns:a16="http://schemas.microsoft.com/office/drawing/2014/main" id="{8DE935BE-66A2-1B42-B6FB-C6DFCDEC48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D9422ED-88AA-5B44-838A-CE00254F653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AC6834-933F-9A44-B844-47FAC09B2424}" type="slidenum">
              <a:t>‹#›</a:t>
            </a:fld>
            <a:endParaRPr lang="en-US"/>
          </a:p>
        </p:txBody>
      </p:sp>
    </p:spTree>
    <p:extLst>
      <p:ext uri="{BB962C8B-B14F-4D97-AF65-F5344CB8AC3E}">
        <p14:creationId xmlns:p14="http://schemas.microsoft.com/office/powerpoint/2010/main" val="14219013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6CD4C-9F62-C745-8E12-22FDA5BF5FEE}"/>
              </a:ext>
            </a:extLst>
          </p:cNvPr>
          <p:cNvSpPr>
            <a:spLocks noGrp="1"/>
          </p:cNvSpPr>
          <p:nvPr>
            <p:ph type="ctrTitle"/>
          </p:nvPr>
        </p:nvSpPr>
        <p:spPr>
          <a:xfrm>
            <a:off x="1524000" y="406400"/>
            <a:ext cx="9144000" cy="2387600"/>
          </a:xfrm>
        </p:spPr>
        <p:txBody>
          <a:bodyPr/>
          <a:lstStyle/>
          <a:p>
            <a:r>
              <a:rPr lang="en-US"/>
              <a:t>Applied Data Science Capstone Project</a:t>
            </a:r>
          </a:p>
        </p:txBody>
      </p:sp>
      <p:sp>
        <p:nvSpPr>
          <p:cNvPr id="3" name="Subtitle 2">
            <a:extLst>
              <a:ext uri="{FF2B5EF4-FFF2-40B4-BE49-F238E27FC236}">
                <a16:creationId xmlns:a16="http://schemas.microsoft.com/office/drawing/2014/main" id="{69027B31-70BF-074B-B59F-693DA980B2FA}"/>
              </a:ext>
            </a:extLst>
          </p:cNvPr>
          <p:cNvSpPr>
            <a:spLocks noGrp="1"/>
          </p:cNvSpPr>
          <p:nvPr>
            <p:ph type="subTitle" idx="1"/>
          </p:nvPr>
        </p:nvSpPr>
        <p:spPr>
          <a:xfrm>
            <a:off x="1524000" y="2794000"/>
            <a:ext cx="9144000" cy="1655762"/>
          </a:xfrm>
        </p:spPr>
        <p:txBody>
          <a:bodyPr/>
          <a:lstStyle/>
          <a:p>
            <a:r>
              <a:rPr lang="en-US"/>
              <a:t>Louise Cooper</a:t>
            </a:r>
          </a:p>
        </p:txBody>
      </p:sp>
      <p:pic>
        <p:nvPicPr>
          <p:cNvPr id="1026" name="Picture 2" descr="Image result for ibm hursley">
            <a:extLst>
              <a:ext uri="{FF2B5EF4-FFF2-40B4-BE49-F238E27FC236}">
                <a16:creationId xmlns:a16="http://schemas.microsoft.com/office/drawing/2014/main" id="{0F62E45D-6F91-1B41-90E2-2499BAA3AF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50049" y="3429000"/>
            <a:ext cx="5291901" cy="2862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9078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2DC68-E40F-194F-A84D-A7FDE617EE57}"/>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E79F197C-3B00-9247-A3DB-4C374B804619}"/>
              </a:ext>
            </a:extLst>
          </p:cNvPr>
          <p:cNvSpPr>
            <a:spLocks noGrp="1"/>
          </p:cNvSpPr>
          <p:nvPr>
            <p:ph idx="1"/>
          </p:nvPr>
        </p:nvSpPr>
        <p:spPr/>
        <p:txBody>
          <a:bodyPr>
            <a:normAutofit lnSpcReduction="10000"/>
          </a:bodyPr>
          <a:lstStyle/>
          <a:p>
            <a:r>
              <a:rPr lang="en-GB"/>
              <a:t>The problem I have chosen to solve is to discover the best hotels for an IBM team to recommend, for visitors to IBM Hursley.  The team regularly run workshops and briefings for business partners at IBM Hursley, and due to Hursley’s location and the duration of these events, many visitors need to stay somewhere local overnight.</a:t>
            </a:r>
          </a:p>
          <a:p>
            <a:r>
              <a:rPr lang="en-GB"/>
              <a:t>The stakeholders in this exercise are the IBM Hursley team, who have many events and briefings to run, and the business partners who are invited to these events, or to other meetings and courses at IBM.  The IBM Hursley team want to provide the best recommendations to their visitors, and the business partners would benefit from having a hotel recommendation that is near venues that closely match their interests.</a:t>
            </a:r>
          </a:p>
          <a:p>
            <a:endParaRPr lang="en-GB"/>
          </a:p>
          <a:p>
            <a:endParaRPr lang="en-US"/>
          </a:p>
        </p:txBody>
      </p:sp>
    </p:spTree>
    <p:extLst>
      <p:ext uri="{BB962C8B-B14F-4D97-AF65-F5344CB8AC3E}">
        <p14:creationId xmlns:p14="http://schemas.microsoft.com/office/powerpoint/2010/main" val="17479987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406C1-D0CF-9347-829F-B8F052E01F92}"/>
              </a:ext>
            </a:extLst>
          </p:cNvPr>
          <p:cNvSpPr>
            <a:spLocks noGrp="1"/>
          </p:cNvSpPr>
          <p:nvPr>
            <p:ph type="title"/>
          </p:nvPr>
        </p:nvSpPr>
        <p:spPr/>
        <p:txBody>
          <a:bodyPr/>
          <a:lstStyle/>
          <a:p>
            <a:r>
              <a:rPr lang="en-US"/>
              <a:t>Data</a:t>
            </a:r>
          </a:p>
        </p:txBody>
      </p:sp>
      <p:sp>
        <p:nvSpPr>
          <p:cNvPr id="3" name="Content Placeholder 2">
            <a:extLst>
              <a:ext uri="{FF2B5EF4-FFF2-40B4-BE49-F238E27FC236}">
                <a16:creationId xmlns:a16="http://schemas.microsoft.com/office/drawing/2014/main" id="{701B977A-FC06-9B46-9FBF-8EBC4316D7D8}"/>
              </a:ext>
            </a:extLst>
          </p:cNvPr>
          <p:cNvSpPr>
            <a:spLocks noGrp="1"/>
          </p:cNvSpPr>
          <p:nvPr>
            <p:ph idx="1"/>
          </p:nvPr>
        </p:nvSpPr>
        <p:spPr>
          <a:xfrm>
            <a:off x="838200" y="1564370"/>
            <a:ext cx="10515600" cy="1480024"/>
          </a:xfrm>
        </p:spPr>
        <p:txBody>
          <a:bodyPr>
            <a:normAutofit fontScale="85000" lnSpcReduction="20000"/>
          </a:bodyPr>
          <a:lstStyle/>
          <a:p>
            <a:r>
              <a:rPr lang="en-GB"/>
              <a:t>The data to solve the problem includes Foursquare location data, to understand the location and popularity of venues near to IBM Hursley, such as hotels, cafes, shops and bars.  This will be combined with data from a sample of 100 business partners indicating what food preferences and dietary restrictions they have, and their team size, age and visit duration.</a:t>
            </a:r>
          </a:p>
        </p:txBody>
      </p:sp>
      <p:pic>
        <p:nvPicPr>
          <p:cNvPr id="4" name="Picture 3">
            <a:extLst>
              <a:ext uri="{FF2B5EF4-FFF2-40B4-BE49-F238E27FC236}">
                <a16:creationId xmlns:a16="http://schemas.microsoft.com/office/drawing/2014/main" id="{91FFDAE9-0508-2E48-B2FC-7E3068AE1CB1}"/>
              </a:ext>
            </a:extLst>
          </p:cNvPr>
          <p:cNvPicPr>
            <a:picLocks noChangeAspect="1"/>
          </p:cNvPicPr>
          <p:nvPr/>
        </p:nvPicPr>
        <p:blipFill>
          <a:blip r:embed="rId2"/>
          <a:stretch>
            <a:fillRect/>
          </a:stretch>
        </p:blipFill>
        <p:spPr>
          <a:xfrm>
            <a:off x="1250950" y="3311080"/>
            <a:ext cx="10102850" cy="2884912"/>
          </a:xfrm>
          <a:prstGeom prst="rect">
            <a:avLst/>
          </a:prstGeom>
        </p:spPr>
      </p:pic>
    </p:spTree>
    <p:extLst>
      <p:ext uri="{BB962C8B-B14F-4D97-AF65-F5344CB8AC3E}">
        <p14:creationId xmlns:p14="http://schemas.microsoft.com/office/powerpoint/2010/main" val="4032342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CE0629-66D4-584C-A3FB-772C04D6FB0C}"/>
              </a:ext>
            </a:extLst>
          </p:cNvPr>
          <p:cNvSpPr>
            <a:spLocks noGrp="1"/>
          </p:cNvSpPr>
          <p:nvPr>
            <p:ph type="title"/>
          </p:nvPr>
        </p:nvSpPr>
        <p:spPr/>
        <p:txBody>
          <a:bodyPr/>
          <a:lstStyle/>
          <a:p>
            <a:r>
              <a:rPr lang="en-US"/>
              <a:t>Methodology</a:t>
            </a:r>
          </a:p>
        </p:txBody>
      </p:sp>
      <p:sp>
        <p:nvSpPr>
          <p:cNvPr id="3" name="Content Placeholder 2">
            <a:extLst>
              <a:ext uri="{FF2B5EF4-FFF2-40B4-BE49-F238E27FC236}">
                <a16:creationId xmlns:a16="http://schemas.microsoft.com/office/drawing/2014/main" id="{B0A11DAB-454E-FE4A-804B-4B399B472C86}"/>
              </a:ext>
            </a:extLst>
          </p:cNvPr>
          <p:cNvSpPr>
            <a:spLocks noGrp="1"/>
          </p:cNvSpPr>
          <p:nvPr>
            <p:ph idx="1"/>
          </p:nvPr>
        </p:nvSpPr>
        <p:spPr/>
        <p:txBody>
          <a:bodyPr/>
          <a:lstStyle/>
          <a:p>
            <a:r>
              <a:rPr lang="en-US"/>
              <a:t>k-means clustering is used to segment the business partner data into 3 segments, and identify each group’s food preferences</a:t>
            </a:r>
          </a:p>
          <a:p>
            <a:r>
              <a:rPr lang="en-US"/>
              <a:t>These food preferences are used to provide the search criteria for queries on the Foursquare location data, to find the best area to recommend hotels</a:t>
            </a:r>
          </a:p>
          <a:p>
            <a:r>
              <a:rPr lang="en-US"/>
              <a:t>Team size can also be used to infer that for larger teams, it would be better to find a hotel near to bars, so that they can socialise in the evenings</a:t>
            </a:r>
          </a:p>
          <a:p>
            <a:r>
              <a:rPr lang="en-US"/>
              <a:t>The Foursquare review criteria is used to find the best hotel in the identified area, to provide the recommendation </a:t>
            </a:r>
          </a:p>
        </p:txBody>
      </p:sp>
    </p:spTree>
    <p:extLst>
      <p:ext uri="{BB962C8B-B14F-4D97-AF65-F5344CB8AC3E}">
        <p14:creationId xmlns:p14="http://schemas.microsoft.com/office/powerpoint/2010/main" val="25947908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F678F-E5B9-0141-8E7F-70662E515F83}"/>
              </a:ext>
            </a:extLst>
          </p:cNvPr>
          <p:cNvSpPr>
            <a:spLocks noGrp="1"/>
          </p:cNvSpPr>
          <p:nvPr>
            <p:ph type="title"/>
          </p:nvPr>
        </p:nvSpPr>
        <p:spPr>
          <a:xfrm>
            <a:off x="838200" y="0"/>
            <a:ext cx="10515600" cy="1325563"/>
          </a:xfrm>
        </p:spPr>
        <p:txBody>
          <a:bodyPr/>
          <a:lstStyle/>
          <a:p>
            <a:r>
              <a:rPr lang="en-US"/>
              <a:t>Results</a:t>
            </a:r>
          </a:p>
        </p:txBody>
      </p:sp>
      <p:sp>
        <p:nvSpPr>
          <p:cNvPr id="3" name="Content Placeholder 2">
            <a:extLst>
              <a:ext uri="{FF2B5EF4-FFF2-40B4-BE49-F238E27FC236}">
                <a16:creationId xmlns:a16="http://schemas.microsoft.com/office/drawing/2014/main" id="{EFFF8E1C-E9DE-3F48-B112-94A8BF998861}"/>
              </a:ext>
            </a:extLst>
          </p:cNvPr>
          <p:cNvSpPr>
            <a:spLocks noGrp="1"/>
          </p:cNvSpPr>
          <p:nvPr>
            <p:ph idx="1"/>
          </p:nvPr>
        </p:nvSpPr>
        <p:spPr>
          <a:xfrm>
            <a:off x="838200" y="1445615"/>
            <a:ext cx="10515600" cy="2069482"/>
          </a:xfrm>
        </p:spPr>
        <p:txBody>
          <a:bodyPr>
            <a:normAutofit fontScale="85000" lnSpcReduction="10000"/>
          </a:bodyPr>
          <a:lstStyle/>
          <a:p>
            <a:r>
              <a:rPr lang="en-GB"/>
              <a:t>The k-means clustering results indicate the age and size of team are significant to the segmentation.  The three clusters can be characterised: </a:t>
            </a:r>
          </a:p>
          <a:p>
            <a:endParaRPr lang="en-GB"/>
          </a:p>
          <a:p>
            <a:pPr marL="914400" lvl="1" indent="-457200">
              <a:buFont typeface="+mj-lt"/>
              <a:buAutoNum type="arabicPeriod"/>
            </a:pPr>
            <a:r>
              <a:rPr lang="en-GB"/>
              <a:t>older, small team, frequent visitor, prefers English, then French, then Italian food</a:t>
            </a:r>
          </a:p>
          <a:p>
            <a:pPr marL="914400" lvl="1" indent="-457200">
              <a:buFont typeface="+mj-lt"/>
              <a:buAutoNum type="arabicPeriod"/>
            </a:pPr>
            <a:r>
              <a:rPr lang="en-GB"/>
              <a:t>young, large team, fewer visits, prefers English, then Italian, then Indian food</a:t>
            </a:r>
          </a:p>
          <a:p>
            <a:pPr marL="914400" lvl="1" indent="-457200">
              <a:buFont typeface="+mj-lt"/>
              <a:buAutoNum type="arabicPeriod"/>
            </a:pPr>
            <a:r>
              <a:rPr lang="en-GB"/>
              <a:t>middle aged, medium team, medium visits, prefers English, then Italian, then Indian food</a:t>
            </a:r>
          </a:p>
          <a:p>
            <a:endParaRPr lang="en-US"/>
          </a:p>
        </p:txBody>
      </p:sp>
      <p:pic>
        <p:nvPicPr>
          <p:cNvPr id="2050" name="Picture 2">
            <a:extLst>
              <a:ext uri="{FF2B5EF4-FFF2-40B4-BE49-F238E27FC236}">
                <a16:creationId xmlns:a16="http://schemas.microsoft.com/office/drawing/2014/main" id="{FFD6E40D-095A-7D4C-AA0D-CB574076F0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7201" y="3635149"/>
            <a:ext cx="4498425" cy="302227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ECE457E3-2199-434C-9B43-134F2CD711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3635148"/>
            <a:ext cx="4467644" cy="3022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40551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F678F-E5B9-0141-8E7F-70662E515F83}"/>
              </a:ext>
            </a:extLst>
          </p:cNvPr>
          <p:cNvSpPr>
            <a:spLocks noGrp="1"/>
          </p:cNvSpPr>
          <p:nvPr>
            <p:ph type="title"/>
          </p:nvPr>
        </p:nvSpPr>
        <p:spPr>
          <a:xfrm>
            <a:off x="838200" y="0"/>
            <a:ext cx="10515600" cy="1325563"/>
          </a:xfrm>
        </p:spPr>
        <p:txBody>
          <a:bodyPr/>
          <a:lstStyle/>
          <a:p>
            <a:r>
              <a:rPr lang="en-US"/>
              <a:t>Results</a:t>
            </a:r>
          </a:p>
        </p:txBody>
      </p:sp>
      <p:sp>
        <p:nvSpPr>
          <p:cNvPr id="3" name="Content Placeholder 2">
            <a:extLst>
              <a:ext uri="{FF2B5EF4-FFF2-40B4-BE49-F238E27FC236}">
                <a16:creationId xmlns:a16="http://schemas.microsoft.com/office/drawing/2014/main" id="{EFFF8E1C-E9DE-3F48-B112-94A8BF998861}"/>
              </a:ext>
            </a:extLst>
          </p:cNvPr>
          <p:cNvSpPr>
            <a:spLocks noGrp="1"/>
          </p:cNvSpPr>
          <p:nvPr>
            <p:ph idx="1"/>
          </p:nvPr>
        </p:nvSpPr>
        <p:spPr>
          <a:xfrm>
            <a:off x="838200" y="1445615"/>
            <a:ext cx="10515600" cy="2069482"/>
          </a:xfrm>
        </p:spPr>
        <p:txBody>
          <a:bodyPr>
            <a:normAutofit fontScale="85000" lnSpcReduction="10000"/>
          </a:bodyPr>
          <a:lstStyle/>
          <a:p>
            <a:r>
              <a:rPr lang="en-GB"/>
              <a:t>Since two clusters prefer Italian food after English, we search the Foursquare location data for Italian restaurants near IBM Hursley</a:t>
            </a:r>
          </a:p>
          <a:p>
            <a:endParaRPr lang="en-GB"/>
          </a:p>
          <a:p>
            <a:pPr marL="914400" lvl="1" indent="-457200">
              <a:buFont typeface="+mj-lt"/>
              <a:buAutoNum type="arabicPeriod"/>
            </a:pPr>
            <a:r>
              <a:rPr lang="en-GB"/>
              <a:t>older, small team, frequent visitor, prefers English, then French, then Italian food</a:t>
            </a:r>
          </a:p>
          <a:p>
            <a:pPr marL="914400" lvl="1" indent="-457200">
              <a:buFont typeface="+mj-lt"/>
              <a:buAutoNum type="arabicPeriod"/>
            </a:pPr>
            <a:r>
              <a:rPr lang="en-GB"/>
              <a:t>young, large team, fewer visits, prefers English, then Italian, then Indian food</a:t>
            </a:r>
          </a:p>
          <a:p>
            <a:pPr marL="914400" lvl="1" indent="-457200">
              <a:buFont typeface="+mj-lt"/>
              <a:buAutoNum type="arabicPeriod"/>
            </a:pPr>
            <a:r>
              <a:rPr lang="en-GB"/>
              <a:t>middle aged, medium team, medium visits, prefers English, then Italian, then Indian food</a:t>
            </a:r>
          </a:p>
          <a:p>
            <a:endParaRPr lang="en-US"/>
          </a:p>
        </p:txBody>
      </p:sp>
      <p:pic>
        <p:nvPicPr>
          <p:cNvPr id="4" name="Picture 3">
            <a:extLst>
              <a:ext uri="{FF2B5EF4-FFF2-40B4-BE49-F238E27FC236}">
                <a16:creationId xmlns:a16="http://schemas.microsoft.com/office/drawing/2014/main" id="{2D3B7E59-C95B-4841-9540-B9AD2716D546}"/>
              </a:ext>
            </a:extLst>
          </p:cNvPr>
          <p:cNvPicPr>
            <a:picLocks noChangeAspect="1"/>
          </p:cNvPicPr>
          <p:nvPr/>
        </p:nvPicPr>
        <p:blipFill>
          <a:blip r:embed="rId2"/>
          <a:stretch>
            <a:fillRect/>
          </a:stretch>
        </p:blipFill>
        <p:spPr>
          <a:xfrm>
            <a:off x="1043297" y="3765777"/>
            <a:ext cx="3734009" cy="2695801"/>
          </a:xfrm>
          <a:prstGeom prst="rect">
            <a:avLst/>
          </a:prstGeom>
        </p:spPr>
      </p:pic>
      <p:pic>
        <p:nvPicPr>
          <p:cNvPr id="5" name="Picture 4">
            <a:extLst>
              <a:ext uri="{FF2B5EF4-FFF2-40B4-BE49-F238E27FC236}">
                <a16:creationId xmlns:a16="http://schemas.microsoft.com/office/drawing/2014/main" id="{97C5215A-59A8-7D43-A191-86068E591A7B}"/>
              </a:ext>
            </a:extLst>
          </p:cNvPr>
          <p:cNvPicPr>
            <a:picLocks noChangeAspect="1"/>
          </p:cNvPicPr>
          <p:nvPr/>
        </p:nvPicPr>
        <p:blipFill>
          <a:blip r:embed="rId3"/>
          <a:stretch>
            <a:fillRect/>
          </a:stretch>
        </p:blipFill>
        <p:spPr>
          <a:xfrm>
            <a:off x="4975761" y="3765777"/>
            <a:ext cx="6943106" cy="2057453"/>
          </a:xfrm>
          <a:prstGeom prst="rect">
            <a:avLst/>
          </a:prstGeom>
        </p:spPr>
      </p:pic>
      <p:sp>
        <p:nvSpPr>
          <p:cNvPr id="6" name="TextBox 5">
            <a:extLst>
              <a:ext uri="{FF2B5EF4-FFF2-40B4-BE49-F238E27FC236}">
                <a16:creationId xmlns:a16="http://schemas.microsoft.com/office/drawing/2014/main" id="{504F307B-9E12-5648-ACAE-4818A41B57B9}"/>
              </a:ext>
            </a:extLst>
          </p:cNvPr>
          <p:cNvSpPr txBox="1"/>
          <p:nvPr/>
        </p:nvSpPr>
        <p:spPr>
          <a:xfrm>
            <a:off x="4975761" y="5815247"/>
            <a:ext cx="6943106" cy="646331"/>
          </a:xfrm>
          <a:prstGeom prst="rect">
            <a:avLst/>
          </a:prstGeom>
          <a:noFill/>
        </p:spPr>
        <p:txBody>
          <a:bodyPr wrap="square" rtlCol="0">
            <a:spAutoFit/>
          </a:bodyPr>
          <a:lstStyle/>
          <a:p>
            <a:r>
              <a:rPr lang="en-US" sz="1200"/>
              <a:t>Abbots Mitre is the nearest Italian restaurant to Hursley.  Using the Foursquare data, its rating is 7.4.  </a:t>
            </a:r>
          </a:p>
          <a:p>
            <a:endParaRPr lang="en-US" sz="1200"/>
          </a:p>
          <a:p>
            <a:r>
              <a:rPr lang="en-US" sz="1200"/>
              <a:t>Bellini’s is unrated, and ASK Italian is rated 6.0.</a:t>
            </a:r>
          </a:p>
        </p:txBody>
      </p:sp>
    </p:spTree>
    <p:extLst>
      <p:ext uri="{BB962C8B-B14F-4D97-AF65-F5344CB8AC3E}">
        <p14:creationId xmlns:p14="http://schemas.microsoft.com/office/powerpoint/2010/main" val="3213152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F678F-E5B9-0141-8E7F-70662E515F83}"/>
              </a:ext>
            </a:extLst>
          </p:cNvPr>
          <p:cNvSpPr>
            <a:spLocks noGrp="1"/>
          </p:cNvSpPr>
          <p:nvPr>
            <p:ph type="title"/>
          </p:nvPr>
        </p:nvSpPr>
        <p:spPr>
          <a:xfrm>
            <a:off x="838200" y="0"/>
            <a:ext cx="10515600" cy="1325563"/>
          </a:xfrm>
        </p:spPr>
        <p:txBody>
          <a:bodyPr/>
          <a:lstStyle/>
          <a:p>
            <a:r>
              <a:rPr lang="en-US"/>
              <a:t>Results</a:t>
            </a:r>
          </a:p>
        </p:txBody>
      </p:sp>
      <p:sp>
        <p:nvSpPr>
          <p:cNvPr id="3" name="Content Placeholder 2">
            <a:extLst>
              <a:ext uri="{FF2B5EF4-FFF2-40B4-BE49-F238E27FC236}">
                <a16:creationId xmlns:a16="http://schemas.microsoft.com/office/drawing/2014/main" id="{EFFF8E1C-E9DE-3F48-B112-94A8BF998861}"/>
              </a:ext>
            </a:extLst>
          </p:cNvPr>
          <p:cNvSpPr>
            <a:spLocks noGrp="1"/>
          </p:cNvSpPr>
          <p:nvPr>
            <p:ph idx="1"/>
          </p:nvPr>
        </p:nvSpPr>
        <p:spPr>
          <a:xfrm>
            <a:off x="568284" y="1127679"/>
            <a:ext cx="7243647" cy="325680"/>
          </a:xfrm>
        </p:spPr>
        <p:txBody>
          <a:bodyPr>
            <a:normAutofit fontScale="70000" lnSpcReduction="20000"/>
          </a:bodyPr>
          <a:lstStyle/>
          <a:p>
            <a:pPr marL="0" indent="0">
              <a:buNone/>
            </a:pPr>
            <a:r>
              <a:rPr lang="en-GB"/>
              <a:t>There are two hotels near Abbots Mitre restaurant.</a:t>
            </a:r>
          </a:p>
          <a:p>
            <a:endParaRPr lang="en-US"/>
          </a:p>
        </p:txBody>
      </p:sp>
      <p:sp>
        <p:nvSpPr>
          <p:cNvPr id="6" name="TextBox 5">
            <a:extLst>
              <a:ext uri="{FF2B5EF4-FFF2-40B4-BE49-F238E27FC236}">
                <a16:creationId xmlns:a16="http://schemas.microsoft.com/office/drawing/2014/main" id="{504F307B-9E12-5648-ACAE-4818A41B57B9}"/>
              </a:ext>
            </a:extLst>
          </p:cNvPr>
          <p:cNvSpPr txBox="1"/>
          <p:nvPr/>
        </p:nvSpPr>
        <p:spPr>
          <a:xfrm>
            <a:off x="6578930" y="6157477"/>
            <a:ext cx="2873828" cy="461665"/>
          </a:xfrm>
          <a:prstGeom prst="rect">
            <a:avLst/>
          </a:prstGeom>
          <a:noFill/>
        </p:spPr>
        <p:txBody>
          <a:bodyPr wrap="square" rtlCol="0">
            <a:spAutoFit/>
          </a:bodyPr>
          <a:lstStyle/>
          <a:p>
            <a:r>
              <a:rPr lang="en-US" sz="1200"/>
              <a:t>This map shows popular venues by footfall, near to IBM Hursley</a:t>
            </a:r>
          </a:p>
        </p:txBody>
      </p:sp>
      <p:pic>
        <p:nvPicPr>
          <p:cNvPr id="7" name="Picture 6">
            <a:extLst>
              <a:ext uri="{FF2B5EF4-FFF2-40B4-BE49-F238E27FC236}">
                <a16:creationId xmlns:a16="http://schemas.microsoft.com/office/drawing/2014/main" id="{3E637578-4C9F-FF4E-AE96-E846954733D4}"/>
              </a:ext>
            </a:extLst>
          </p:cNvPr>
          <p:cNvPicPr>
            <a:picLocks noChangeAspect="1"/>
          </p:cNvPicPr>
          <p:nvPr/>
        </p:nvPicPr>
        <p:blipFill>
          <a:blip r:embed="rId2"/>
          <a:stretch>
            <a:fillRect/>
          </a:stretch>
        </p:blipFill>
        <p:spPr>
          <a:xfrm>
            <a:off x="1874570" y="3167328"/>
            <a:ext cx="3902347" cy="2866653"/>
          </a:xfrm>
          <a:prstGeom prst="rect">
            <a:avLst/>
          </a:prstGeom>
        </p:spPr>
      </p:pic>
      <p:pic>
        <p:nvPicPr>
          <p:cNvPr id="8" name="Picture 7">
            <a:extLst>
              <a:ext uri="{FF2B5EF4-FFF2-40B4-BE49-F238E27FC236}">
                <a16:creationId xmlns:a16="http://schemas.microsoft.com/office/drawing/2014/main" id="{5AC0B15F-9B0B-1D45-9026-89F610F68ECB}"/>
              </a:ext>
            </a:extLst>
          </p:cNvPr>
          <p:cNvPicPr>
            <a:picLocks noChangeAspect="1"/>
          </p:cNvPicPr>
          <p:nvPr/>
        </p:nvPicPr>
        <p:blipFill>
          <a:blip r:embed="rId3"/>
          <a:stretch>
            <a:fillRect/>
          </a:stretch>
        </p:blipFill>
        <p:spPr>
          <a:xfrm>
            <a:off x="480950" y="1449058"/>
            <a:ext cx="11230099" cy="1457753"/>
          </a:xfrm>
          <a:prstGeom prst="rect">
            <a:avLst/>
          </a:prstGeom>
        </p:spPr>
      </p:pic>
      <p:pic>
        <p:nvPicPr>
          <p:cNvPr id="9" name="Picture 8">
            <a:extLst>
              <a:ext uri="{FF2B5EF4-FFF2-40B4-BE49-F238E27FC236}">
                <a16:creationId xmlns:a16="http://schemas.microsoft.com/office/drawing/2014/main" id="{996BC541-F28E-B24B-AFF6-A1E5B843FB17}"/>
              </a:ext>
            </a:extLst>
          </p:cNvPr>
          <p:cNvPicPr>
            <a:picLocks noChangeAspect="1"/>
          </p:cNvPicPr>
          <p:nvPr/>
        </p:nvPicPr>
        <p:blipFill>
          <a:blip r:embed="rId4"/>
          <a:stretch>
            <a:fillRect/>
          </a:stretch>
        </p:blipFill>
        <p:spPr>
          <a:xfrm>
            <a:off x="6578930" y="3173131"/>
            <a:ext cx="3540826" cy="2914557"/>
          </a:xfrm>
          <a:prstGeom prst="rect">
            <a:avLst/>
          </a:prstGeom>
        </p:spPr>
      </p:pic>
      <p:sp>
        <p:nvSpPr>
          <p:cNvPr id="10" name="TextBox 9">
            <a:extLst>
              <a:ext uri="{FF2B5EF4-FFF2-40B4-BE49-F238E27FC236}">
                <a16:creationId xmlns:a16="http://schemas.microsoft.com/office/drawing/2014/main" id="{656AB0DA-4BE1-5540-A773-0139B2493502}"/>
              </a:ext>
            </a:extLst>
          </p:cNvPr>
          <p:cNvSpPr txBox="1"/>
          <p:nvPr/>
        </p:nvSpPr>
        <p:spPr>
          <a:xfrm>
            <a:off x="1787236" y="6157476"/>
            <a:ext cx="3902346" cy="461665"/>
          </a:xfrm>
          <a:prstGeom prst="rect">
            <a:avLst/>
          </a:prstGeom>
          <a:noFill/>
        </p:spPr>
        <p:txBody>
          <a:bodyPr wrap="square" rtlCol="0">
            <a:spAutoFit/>
          </a:bodyPr>
          <a:lstStyle/>
          <a:p>
            <a:r>
              <a:rPr lang="en-US" sz="1200"/>
              <a:t>This map shows the Abbots Mitre restaurant and the two nearby hotels, in relation to IBM Hursley</a:t>
            </a:r>
          </a:p>
        </p:txBody>
      </p:sp>
    </p:spTree>
    <p:extLst>
      <p:ext uri="{BB962C8B-B14F-4D97-AF65-F5344CB8AC3E}">
        <p14:creationId xmlns:p14="http://schemas.microsoft.com/office/powerpoint/2010/main" val="292784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D9769-1918-2C46-9E70-8842D1D954DA}"/>
              </a:ext>
            </a:extLst>
          </p:cNvPr>
          <p:cNvSpPr>
            <a:spLocks noGrp="1"/>
          </p:cNvSpPr>
          <p:nvPr>
            <p:ph type="title"/>
          </p:nvPr>
        </p:nvSpPr>
        <p:spPr/>
        <p:txBody>
          <a:bodyPr/>
          <a:lstStyle/>
          <a:p>
            <a:r>
              <a:rPr lang="en-US"/>
              <a:t>Discussion</a:t>
            </a:r>
          </a:p>
        </p:txBody>
      </p:sp>
      <p:sp>
        <p:nvSpPr>
          <p:cNvPr id="3" name="Content Placeholder 2">
            <a:extLst>
              <a:ext uri="{FF2B5EF4-FFF2-40B4-BE49-F238E27FC236}">
                <a16:creationId xmlns:a16="http://schemas.microsoft.com/office/drawing/2014/main" id="{C7E4511E-3973-024E-AAAB-E2768F17CE03}"/>
              </a:ext>
            </a:extLst>
          </p:cNvPr>
          <p:cNvSpPr>
            <a:spLocks noGrp="1"/>
          </p:cNvSpPr>
          <p:nvPr>
            <p:ph idx="1"/>
          </p:nvPr>
        </p:nvSpPr>
        <p:spPr>
          <a:xfrm>
            <a:off x="838200" y="1825625"/>
            <a:ext cx="10515600" cy="1428214"/>
          </a:xfrm>
        </p:spPr>
        <p:txBody>
          <a:bodyPr/>
          <a:lstStyle/>
          <a:p>
            <a:r>
              <a:rPr lang="en-US"/>
              <a:t>The average values for the 3 clusters show a clear difference between the clusters for age, team size and number of visits.  Length of stay and vegetarian are not as differentiated between the clusters.</a:t>
            </a:r>
          </a:p>
        </p:txBody>
      </p:sp>
      <p:pic>
        <p:nvPicPr>
          <p:cNvPr id="4" name="Picture 3">
            <a:extLst>
              <a:ext uri="{FF2B5EF4-FFF2-40B4-BE49-F238E27FC236}">
                <a16:creationId xmlns:a16="http://schemas.microsoft.com/office/drawing/2014/main" id="{9E4AE2C3-895B-1E4E-8D8B-51DDFA361F21}"/>
              </a:ext>
            </a:extLst>
          </p:cNvPr>
          <p:cNvPicPr>
            <a:picLocks noChangeAspect="1"/>
          </p:cNvPicPr>
          <p:nvPr/>
        </p:nvPicPr>
        <p:blipFill>
          <a:blip r:embed="rId2"/>
          <a:stretch>
            <a:fillRect/>
          </a:stretch>
        </p:blipFill>
        <p:spPr>
          <a:xfrm>
            <a:off x="838200" y="3253839"/>
            <a:ext cx="10515600" cy="1536476"/>
          </a:xfrm>
          <a:prstGeom prst="rect">
            <a:avLst/>
          </a:prstGeom>
        </p:spPr>
      </p:pic>
    </p:spTree>
    <p:extLst>
      <p:ext uri="{BB962C8B-B14F-4D97-AF65-F5344CB8AC3E}">
        <p14:creationId xmlns:p14="http://schemas.microsoft.com/office/powerpoint/2010/main" val="1182136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8A87B2-0922-DA46-AE0E-C35ECE7D20E8}"/>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CDA0FCD1-FF22-C544-9C53-55CA13E4D5B2}"/>
              </a:ext>
            </a:extLst>
          </p:cNvPr>
          <p:cNvSpPr>
            <a:spLocks noGrp="1"/>
          </p:cNvSpPr>
          <p:nvPr>
            <p:ph idx="1"/>
          </p:nvPr>
        </p:nvSpPr>
        <p:spPr/>
        <p:txBody>
          <a:bodyPr/>
          <a:lstStyle/>
          <a:p>
            <a:r>
              <a:rPr lang="en-US"/>
              <a:t>This investigation has shown that it is possible to segment the business partners visiting IBM Hursley, based on their age and team size, and that for the data sample used so far, this data can be used to predict the most likely food preferences.</a:t>
            </a:r>
          </a:p>
          <a:p>
            <a:endParaRPr lang="en-US"/>
          </a:p>
          <a:p>
            <a:r>
              <a:rPr lang="en-US"/>
              <a:t>The Foursquare data can then be used to make a better hotel recommendation to the business partners, and also show them suggestions of places to visit in the evenings.</a:t>
            </a:r>
          </a:p>
        </p:txBody>
      </p:sp>
    </p:spTree>
    <p:extLst>
      <p:ext uri="{BB962C8B-B14F-4D97-AF65-F5344CB8AC3E}">
        <p14:creationId xmlns:p14="http://schemas.microsoft.com/office/powerpoint/2010/main" val="18462617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1665</TotalTime>
  <Words>652</Words>
  <Application>Microsoft Macintosh PowerPoint</Application>
  <PresentationFormat>Widescreen</PresentationFormat>
  <Paragraphs>37</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Applied Data Science Capstone Project</vt:lpstr>
      <vt:lpstr>Introduction</vt:lpstr>
      <vt:lpstr>Data</vt:lpstr>
      <vt:lpstr>Methodology</vt:lpstr>
      <vt:lpstr>Results</vt:lpstr>
      <vt:lpstr>Results</vt:lpstr>
      <vt:lpstr>Results</vt:lpstr>
      <vt:lpstr>Discussion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Data Science Capstone Project</dc:title>
  <dc:creator>Microsoft Office User</dc:creator>
  <cp:lastModifiedBy>Microsoft Office User</cp:lastModifiedBy>
  <cp:revision>20</cp:revision>
  <dcterms:created xsi:type="dcterms:W3CDTF">2018-11-16T10:19:52Z</dcterms:created>
  <dcterms:modified xsi:type="dcterms:W3CDTF">2018-11-17T14:05:07Z</dcterms:modified>
</cp:coreProperties>
</file>

<file path=docProps/thumbnail.jpeg>
</file>